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sldIdLst>
    <p:sldId id="256" r:id="rId2"/>
    <p:sldId id="258" r:id="rId3"/>
    <p:sldId id="304" r:id="rId4"/>
    <p:sldId id="329" r:id="rId5"/>
    <p:sldId id="280" r:id="rId6"/>
    <p:sldId id="260" r:id="rId7"/>
    <p:sldId id="261" r:id="rId8"/>
    <p:sldId id="262" r:id="rId9"/>
    <p:sldId id="263" r:id="rId10"/>
    <p:sldId id="264" r:id="rId11"/>
    <p:sldId id="282" r:id="rId12"/>
    <p:sldId id="313" r:id="rId13"/>
    <p:sldId id="265" r:id="rId14"/>
    <p:sldId id="314" r:id="rId15"/>
    <p:sldId id="281" r:id="rId16"/>
    <p:sldId id="315" r:id="rId17"/>
    <p:sldId id="317" r:id="rId18"/>
    <p:sldId id="316" r:id="rId19"/>
    <p:sldId id="318" r:id="rId20"/>
    <p:sldId id="278" r:id="rId21"/>
    <p:sldId id="270" r:id="rId22"/>
    <p:sldId id="271" r:id="rId23"/>
    <p:sldId id="273" r:id="rId24"/>
    <p:sldId id="274" r:id="rId25"/>
    <p:sldId id="275" r:id="rId26"/>
    <p:sldId id="276" r:id="rId27"/>
    <p:sldId id="277" r:id="rId28"/>
    <p:sldId id="283" r:id="rId29"/>
    <p:sldId id="284" r:id="rId30"/>
    <p:sldId id="293" r:id="rId31"/>
    <p:sldId id="309" r:id="rId32"/>
    <p:sldId id="310" r:id="rId33"/>
    <p:sldId id="311" r:id="rId34"/>
    <p:sldId id="312" r:id="rId35"/>
    <p:sldId id="295" r:id="rId36"/>
    <p:sldId id="297" r:id="rId37"/>
    <p:sldId id="307" r:id="rId38"/>
    <p:sldId id="298" r:id="rId39"/>
    <p:sldId id="299" r:id="rId40"/>
    <p:sldId id="301" r:id="rId41"/>
    <p:sldId id="302" r:id="rId42"/>
    <p:sldId id="308" r:id="rId43"/>
    <p:sldId id="320" r:id="rId44"/>
    <p:sldId id="303" r:id="rId45"/>
    <p:sldId id="296" r:id="rId46"/>
    <p:sldId id="321" r:id="rId47"/>
    <p:sldId id="322" r:id="rId48"/>
    <p:sldId id="323" r:id="rId49"/>
    <p:sldId id="324" r:id="rId50"/>
    <p:sldId id="325" r:id="rId51"/>
    <p:sldId id="327" r:id="rId52"/>
    <p:sldId id="326" r:id="rId53"/>
    <p:sldId id="328" r:id="rId54"/>
  </p:sldIdLst>
  <p:sldSz cx="9144000" cy="6858000" type="screen4x3"/>
  <p:notesSz cx="6858000" cy="9144000"/>
  <p:custDataLst>
    <p:tags r:id="rId56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00"/>
    <a:srgbClr val="FFFF66"/>
    <a:srgbClr val="00FFFF"/>
    <a:srgbClr val="CCFF66"/>
    <a:srgbClr val="FFFF00"/>
    <a:srgbClr val="ECF3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2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C6AE89-413F-40FE-BED1-7A77691C2164}" type="datetimeFigureOut">
              <a:rPr lang="ru-RU" smtClean="0"/>
              <a:t>17.06.2012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4351CA-33BE-4192-A36F-208500159C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067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0314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09860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6461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3803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6536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8305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20880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9422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489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4984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5409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382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775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9307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3200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1397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8041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517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495171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093236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77677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4530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68853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215642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37860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4816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42346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32914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07825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62103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03304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91431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1381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091132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96039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49499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403393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95847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10692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38011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08174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49239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638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7613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90774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90900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51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1363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52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297992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53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3465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26922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8417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2650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4351CA-33BE-4192-A36F-208500159C0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46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0BF10-0837-4E97-8D92-E4940ECBDB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341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C9580-F7C4-414C-8826-F9F8549B27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994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34C966-4352-465C-B7A3-6C24A4E7A1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469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9B9AB-826A-4718-B68F-37E0B46E87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436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8B8025-B770-4B06-B9BE-90D25E0EE3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290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A778F-88FC-4229-9AE9-ECB5ABFF23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672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D25C8C-F172-4095-8673-334077C96F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451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707B1A-C221-4DE8-8DBB-3B15F6A2EF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6625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F2D8C4-6A2B-4420-B277-D4042252DD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1952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A5B131-6775-45F3-A3F1-2DC4A2C49B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8565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2D66A-2F7F-4443-9074-FB53D79E02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083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66"/>
            </a:gs>
            <a:gs pos="100000">
              <a:schemeClr val="bg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E9F1B26-376A-491F-B43C-08A518479E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slide" Target="slide30.xml"/><Relationship Id="rId18" Type="http://schemas.openxmlformats.org/officeDocument/2006/relationships/image" Target="../media/image12.jpeg"/><Relationship Id="rId3" Type="http://schemas.openxmlformats.org/officeDocument/2006/relationships/slide" Target="slide5.xml"/><Relationship Id="rId7" Type="http://schemas.openxmlformats.org/officeDocument/2006/relationships/slide" Target="slide15.xml"/><Relationship Id="rId12" Type="http://schemas.openxmlformats.org/officeDocument/2006/relationships/image" Target="../media/image9.jpeg"/><Relationship Id="rId17" Type="http://schemas.openxmlformats.org/officeDocument/2006/relationships/slide" Target="slide44.xml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1.jpeg"/><Relationship Id="rId20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slide" Target="slide27.xml"/><Relationship Id="rId5" Type="http://schemas.openxmlformats.org/officeDocument/2006/relationships/slide" Target="slide11.xml"/><Relationship Id="rId15" Type="http://schemas.openxmlformats.org/officeDocument/2006/relationships/slide" Target="slide35.xml"/><Relationship Id="rId10" Type="http://schemas.openxmlformats.org/officeDocument/2006/relationships/image" Target="../media/image8.jpeg"/><Relationship Id="rId19" Type="http://schemas.openxmlformats.org/officeDocument/2006/relationships/slide" Target="slide49.xml"/><Relationship Id="rId4" Type="http://schemas.openxmlformats.org/officeDocument/2006/relationships/image" Target="../media/image5.jpeg"/><Relationship Id="rId9" Type="http://schemas.openxmlformats.org/officeDocument/2006/relationships/slide" Target="slide20.xml"/><Relationship Id="rId14" Type="http://schemas.openxmlformats.org/officeDocument/2006/relationships/image" Target="../media/image10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8"/>
          <p:cNvSpPr>
            <a:spLocks noChangeArrowheads="1" noChangeShapeType="1" noTextEdit="1"/>
          </p:cNvSpPr>
          <p:nvPr/>
        </p:nvSpPr>
        <p:spPr bwMode="auto">
          <a:xfrm>
            <a:off x="539750" y="404813"/>
            <a:ext cx="7632700" cy="2736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«Хочу все </a:t>
            </a:r>
          </a:p>
          <a:p>
            <a:pPr algn="ctr"/>
            <a:r>
              <a:rPr lang="ru-RU" sz="3600" b="1" kern="10" dirty="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Знать»</a:t>
            </a:r>
            <a:endParaRPr lang="ru-RU" sz="3600" b="1" kern="10" dirty="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3366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id="2051" name="Рисунок 6" descr="dic0010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3357563"/>
            <a:ext cx="4500563" cy="337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Рисунок 7" descr="dic0025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3357563"/>
            <a:ext cx="4381500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57" name="Group 17"/>
          <p:cNvGraphicFramePr>
            <a:graphicFrameLocks noGrp="1"/>
          </p:cNvGraphicFramePr>
          <p:nvPr/>
        </p:nvGraphicFramePr>
        <p:xfrm>
          <a:off x="611188" y="476250"/>
          <a:ext cx="7848600" cy="2592388"/>
        </p:xfrm>
        <a:graphic>
          <a:graphicData uri="http://schemas.openxmlformats.org/drawingml/2006/table">
            <a:tbl>
              <a:tblPr/>
              <a:tblGrid>
                <a:gridCol w="7848600"/>
              </a:tblGrid>
              <a:tr h="1296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Лягушка квакает-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5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Дождь зовет.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74" name="AutoShape 1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37288"/>
            <a:ext cx="504825" cy="46672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1275" name="Picture 2" descr="78907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857500"/>
            <a:ext cx="5286375" cy="396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42976" y="642918"/>
            <a:ext cx="7048404" cy="517064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Вопросы </a:t>
            </a:r>
          </a:p>
          <a:p>
            <a:pPr algn="ctr">
              <a:defRPr/>
            </a:pP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 доктора </a:t>
            </a:r>
          </a:p>
          <a:p>
            <a:pPr algn="ctr">
              <a:defRPr/>
            </a:pPr>
            <a:r>
              <a:rPr lang="ru-RU" sz="66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околовсяческих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практических</a:t>
            </a:r>
          </a:p>
          <a:p>
            <a:pPr algn="ctr">
              <a:defRPr/>
            </a:pP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наук.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2291" name="Рисунок 3" descr="NA00908_.W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5000625"/>
            <a:ext cx="1657350" cy="148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7693"/>
            <a:ext cx="9144000" cy="674030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такое агар-агар? Из чего его получают, где используют?</a:t>
            </a:r>
          </a:p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Если поранили руку в лесу, какой мох можно использовать для оказания первой помощи? Почему?</a:t>
            </a:r>
            <a:endParaRPr lang="ru-RU" sz="5400" b="1" spc="50" dirty="0">
              <a:ln w="11430"/>
              <a:solidFill>
                <a:srgbClr val="00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0"/>
            <a:ext cx="5334000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3125"/>
            <a:ext cx="6286500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57188" y="214313"/>
            <a:ext cx="8501062" cy="56324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72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Из чего получают шелк?</a:t>
            </a:r>
          </a:p>
          <a:p>
            <a:pPr algn="ctr">
              <a:defRPr/>
            </a:pPr>
            <a:endParaRPr lang="ru-RU" sz="72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7200" b="1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 образовался каменный уголь?</a:t>
            </a:r>
            <a:endParaRPr lang="ru-RU" sz="7200" b="1" spc="50" dirty="0">
              <a:ln w="11430"/>
              <a:solidFill>
                <a:srgbClr val="00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7238" y="2189163"/>
            <a:ext cx="5846762" cy="466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каменный уголь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043738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0"/>
            <a:ext cx="8501122" cy="674030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Какое растение называли раньше «чертовыми ягодами, а теперь «второй хлеб»?</a:t>
            </a:r>
          </a:p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Название, какого растения переводится на русский язык «золотое яблоко»?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96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1606550"/>
            <a:ext cx="7000875" cy="525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357422" y="1785926"/>
            <a:ext cx="425892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Помо-д-оро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Управляющая кнопка: назад 5">
            <a:hlinkClick r:id="rId5" action="ppaction://hlinksldjump" highlightClick="1"/>
          </p:cNvPr>
          <p:cNvSpPr/>
          <p:nvPr/>
        </p:nvSpPr>
        <p:spPr>
          <a:xfrm>
            <a:off x="214313" y="6143625"/>
            <a:ext cx="500062" cy="54292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1538" y="0"/>
            <a:ext cx="6449522" cy="280076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 морям, </a:t>
            </a:r>
          </a:p>
          <a:p>
            <a:pPr algn="ctr"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 волнам.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387" name="Рисунок 3" descr="67203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3" y="2643188"/>
            <a:ext cx="6500812" cy="421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Рисунок 4" descr="BD08053_.WM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4786313"/>
            <a:ext cx="1549400" cy="183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8643998" cy="5078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Образование, каких </a:t>
            </a:r>
          </a:p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волн вызывает внеземной объект?</a:t>
            </a:r>
          </a:p>
          <a:p>
            <a:pPr algn="ctr">
              <a:defRPr/>
            </a:pP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Какое море самое соленое?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1142984"/>
            <a:ext cx="7284430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Какое море?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1" descr="dic0057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85852" y="2428868"/>
            <a:ext cx="45372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5400" b="1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43438" y="2714625"/>
            <a:ext cx="5334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4800" b="1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7625" y="1928813"/>
            <a:ext cx="576263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5400" b="1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43438" y="1785938"/>
            <a:ext cx="533400" cy="8302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4800" b="1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071546"/>
            <a:ext cx="6728124" cy="3416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 – Карибское</a:t>
            </a:r>
          </a:p>
          <a:p>
            <a:pPr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 – красное</a:t>
            </a:r>
          </a:p>
          <a:p>
            <a:pPr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 – средиземное</a:t>
            </a:r>
          </a:p>
          <a:p>
            <a:pPr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4 -  черное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Управляющая кнопка: назад 2">
            <a:hlinkClick r:id="rId3" action="ppaction://hlinksldjump" highlightClick="1"/>
          </p:cNvPr>
          <p:cNvSpPr/>
          <p:nvPr/>
        </p:nvSpPr>
        <p:spPr>
          <a:xfrm>
            <a:off x="214313" y="6072188"/>
            <a:ext cx="428625" cy="54292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4"/>
          <p:cNvSpPr txBox="1">
            <a:spLocks noChangeArrowheads="1"/>
          </p:cNvSpPr>
          <p:nvPr/>
        </p:nvSpPr>
        <p:spPr bwMode="auto">
          <a:xfrm>
            <a:off x="519113" y="423863"/>
            <a:ext cx="8085137" cy="557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6000" b="1">
                <a:solidFill>
                  <a:schemeClr val="accent2"/>
                </a:solidFill>
              </a:rPr>
              <a:t>«Учиться, а время от времени повторять изученное, разве это неприятно».</a:t>
            </a:r>
          </a:p>
          <a:p>
            <a:pPr algn="r" eaLnBrk="1" hangingPunct="1"/>
            <a:r>
              <a:rPr lang="ru-RU" sz="6000" b="1"/>
              <a:t>\ Конфуций \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WordArt 4"/>
          <p:cNvSpPr>
            <a:spLocks noChangeArrowheads="1" noChangeShapeType="1" noTextEdit="1"/>
          </p:cNvSpPr>
          <p:nvPr/>
        </p:nvSpPr>
        <p:spPr bwMode="auto">
          <a:xfrm>
            <a:off x="611188" y="1484313"/>
            <a:ext cx="8137525" cy="30972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Водолейка.</a:t>
            </a:r>
          </a:p>
        </p:txBody>
      </p:sp>
      <p:pic>
        <p:nvPicPr>
          <p:cNvPr id="21507" name="Рисунок 2" descr="NA00909_.W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4786313"/>
            <a:ext cx="1784350" cy="176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WordArt 4"/>
          <p:cNvSpPr>
            <a:spLocks noChangeArrowheads="1" noChangeShapeType="1" noTextEdit="1"/>
          </p:cNvSpPr>
          <p:nvPr/>
        </p:nvSpPr>
        <p:spPr bwMode="auto">
          <a:xfrm>
            <a:off x="611188" y="260350"/>
            <a:ext cx="7921625" cy="3384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Почему яйцо 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не тонет 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в соленой воде?</a:t>
            </a:r>
          </a:p>
        </p:txBody>
      </p:sp>
      <p:pic>
        <p:nvPicPr>
          <p:cNvPr id="16389" name="Picture 5" descr="L26_p04_p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3784600"/>
            <a:ext cx="4097337" cy="307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WordArt 4"/>
          <p:cNvSpPr>
            <a:spLocks noChangeArrowheads="1" noChangeShapeType="1" noTextEdit="1"/>
          </p:cNvSpPr>
          <p:nvPr/>
        </p:nvSpPr>
        <p:spPr bwMode="auto">
          <a:xfrm>
            <a:off x="539750" y="620713"/>
            <a:ext cx="8135938" cy="3343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Можно ли высушить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 белье на морозе?</a:t>
            </a:r>
          </a:p>
        </p:txBody>
      </p:sp>
      <p:pic>
        <p:nvPicPr>
          <p:cNvPr id="17413" name="Picture 5" descr="9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3778250"/>
            <a:ext cx="4392613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WordArt 4"/>
          <p:cNvSpPr>
            <a:spLocks noChangeArrowheads="1" noChangeShapeType="1" noTextEdit="1"/>
          </p:cNvSpPr>
          <p:nvPr/>
        </p:nvSpPr>
        <p:spPr bwMode="auto">
          <a:xfrm>
            <a:off x="142875" y="0"/>
            <a:ext cx="8677275" cy="2879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Какой водопад 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самый высокий?</a:t>
            </a:r>
          </a:p>
        </p:txBody>
      </p:sp>
      <p:pic>
        <p:nvPicPr>
          <p:cNvPr id="24579" name="Рисунок 3" descr="Falls0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928938"/>
            <a:ext cx="2643187" cy="392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85918" y="3929066"/>
            <a:ext cx="309251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Анхель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WordArt 4"/>
          <p:cNvSpPr>
            <a:spLocks noChangeArrowheads="1" noChangeShapeType="1" noTextEdit="1"/>
          </p:cNvSpPr>
          <p:nvPr/>
        </p:nvSpPr>
        <p:spPr bwMode="auto">
          <a:xfrm>
            <a:off x="468313" y="476250"/>
            <a:ext cx="8351837" cy="223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Какой водопад считается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 самым мощным в мире? </a:t>
            </a:r>
          </a:p>
        </p:txBody>
      </p:sp>
      <p:pic>
        <p:nvPicPr>
          <p:cNvPr id="20485" name="Picture 5" descr="04SC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643188"/>
            <a:ext cx="5327650" cy="398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29058" y="5357826"/>
            <a:ext cx="489755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ниагарский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WordArt 4"/>
          <p:cNvSpPr>
            <a:spLocks noChangeArrowheads="1" noChangeShapeType="1" noTextEdit="1"/>
          </p:cNvSpPr>
          <p:nvPr/>
        </p:nvSpPr>
        <p:spPr bwMode="auto">
          <a:xfrm>
            <a:off x="900113" y="476250"/>
            <a:ext cx="7488237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Может ли вода 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течь вверх?</a:t>
            </a:r>
          </a:p>
        </p:txBody>
      </p:sp>
      <p:pic>
        <p:nvPicPr>
          <p:cNvPr id="21510" name="Picture 6" descr="328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2479675"/>
            <a:ext cx="6626225" cy="437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WordArt 4"/>
          <p:cNvSpPr>
            <a:spLocks noChangeArrowheads="1" noChangeShapeType="1" noTextEdit="1"/>
          </p:cNvSpPr>
          <p:nvPr/>
        </p:nvSpPr>
        <p:spPr bwMode="auto">
          <a:xfrm>
            <a:off x="468313" y="549275"/>
            <a:ext cx="8135937" cy="3095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Назовите 8 наименований 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состояния воды, 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принятых в метеорологии.</a:t>
            </a:r>
          </a:p>
        </p:txBody>
      </p:sp>
      <p:sp>
        <p:nvSpPr>
          <p:cNvPr id="22533" name="WordArt 5"/>
          <p:cNvSpPr>
            <a:spLocks noChangeArrowheads="1" noChangeShapeType="1" noTextEdit="1"/>
          </p:cNvSpPr>
          <p:nvPr/>
        </p:nvSpPr>
        <p:spPr bwMode="auto">
          <a:xfrm>
            <a:off x="971550" y="4292600"/>
            <a:ext cx="7345363" cy="187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Пар, лед, снег, туман, 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иней, град, облака, тучи.</a:t>
            </a:r>
          </a:p>
        </p:txBody>
      </p:sp>
      <p:sp>
        <p:nvSpPr>
          <p:cNvPr id="27652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37288"/>
            <a:ext cx="576262" cy="46672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WordArt 4"/>
          <p:cNvSpPr>
            <a:spLocks noChangeArrowheads="1" noChangeShapeType="1" noTextEdit="1"/>
          </p:cNvSpPr>
          <p:nvPr/>
        </p:nvSpPr>
        <p:spPr bwMode="auto">
          <a:xfrm>
            <a:off x="1042988" y="1700213"/>
            <a:ext cx="7561262" cy="2881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Угадайка.</a:t>
            </a:r>
          </a:p>
        </p:txBody>
      </p:sp>
      <p:pic>
        <p:nvPicPr>
          <p:cNvPr id="28675" name="Рисунок 2" descr="BD08048_.W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4643438"/>
            <a:ext cx="1192213" cy="176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5"/>
          <p:cNvSpPr txBox="1">
            <a:spLocks noChangeArrowheads="1"/>
          </p:cNvSpPr>
          <p:nvPr/>
        </p:nvSpPr>
        <p:spPr bwMode="auto">
          <a:xfrm>
            <a:off x="519113" y="496888"/>
            <a:ext cx="8374062" cy="590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5400" b="1"/>
              <a:t>1.Без нее, как в песне поется, «и ни туды, и ни сюды».</a:t>
            </a:r>
          </a:p>
          <a:p>
            <a:pPr eaLnBrk="1" hangingPunct="1"/>
            <a:r>
              <a:rPr lang="ru-RU" sz="5400" b="1">
                <a:solidFill>
                  <a:schemeClr val="accent2"/>
                </a:solidFill>
              </a:rPr>
              <a:t>2.Узкое водное пространство, ограниченное с двух сторон берегами.</a:t>
            </a:r>
          </a:p>
        </p:txBody>
      </p:sp>
      <p:sp>
        <p:nvSpPr>
          <p:cNvPr id="29702" name="WordArt 6"/>
          <p:cNvSpPr>
            <a:spLocks noChangeArrowheads="1" noChangeShapeType="1" noTextEdit="1"/>
          </p:cNvSpPr>
          <p:nvPr/>
        </p:nvSpPr>
        <p:spPr bwMode="auto">
          <a:xfrm>
            <a:off x="4572000" y="2428875"/>
            <a:ext cx="244792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вода</a:t>
            </a:r>
          </a:p>
        </p:txBody>
      </p:sp>
      <p:sp>
        <p:nvSpPr>
          <p:cNvPr id="29703" name="WordArt 7"/>
          <p:cNvSpPr>
            <a:spLocks noChangeArrowheads="1" noChangeShapeType="1" noTextEdit="1"/>
          </p:cNvSpPr>
          <p:nvPr/>
        </p:nvSpPr>
        <p:spPr bwMode="auto">
          <a:xfrm>
            <a:off x="6643688" y="5500688"/>
            <a:ext cx="2176462" cy="771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пролив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 animBg="1"/>
      <p:bldP spid="2970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303213" y="280988"/>
            <a:ext cx="8589962" cy="720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6600" b="1"/>
              <a:t>3.Какое озеро самое глубокое?</a:t>
            </a:r>
          </a:p>
          <a:p>
            <a:pPr eaLnBrk="1" hangingPunct="1"/>
            <a:endParaRPr lang="ru-RU" sz="6600" b="1"/>
          </a:p>
          <a:p>
            <a:pPr eaLnBrk="1" hangingPunct="1"/>
            <a:r>
              <a:rPr lang="ru-RU" sz="6600" b="1">
                <a:solidFill>
                  <a:schemeClr val="accent2"/>
                </a:solidFill>
              </a:rPr>
              <a:t>4.Что в огне не горит и в воде не тонет?</a:t>
            </a:r>
          </a:p>
          <a:p>
            <a:pPr eaLnBrk="1" hangingPunct="1"/>
            <a:endParaRPr lang="ru-RU" sz="6600" b="1"/>
          </a:p>
        </p:txBody>
      </p:sp>
      <p:sp>
        <p:nvSpPr>
          <p:cNvPr id="30725" name="WordArt 5"/>
          <p:cNvSpPr>
            <a:spLocks noChangeArrowheads="1" noChangeShapeType="1" noTextEdit="1"/>
          </p:cNvSpPr>
          <p:nvPr/>
        </p:nvSpPr>
        <p:spPr bwMode="auto">
          <a:xfrm>
            <a:off x="5786438" y="2143125"/>
            <a:ext cx="29527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Байкал</a:t>
            </a:r>
          </a:p>
        </p:txBody>
      </p:sp>
      <p:sp>
        <p:nvSpPr>
          <p:cNvPr id="30726" name="WordArt 6"/>
          <p:cNvSpPr>
            <a:spLocks noChangeArrowheads="1" noChangeShapeType="1" noTextEdit="1"/>
          </p:cNvSpPr>
          <p:nvPr/>
        </p:nvSpPr>
        <p:spPr bwMode="auto">
          <a:xfrm>
            <a:off x="4000500" y="5500688"/>
            <a:ext cx="158432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лед</a:t>
            </a:r>
          </a:p>
        </p:txBody>
      </p:sp>
      <p:sp>
        <p:nvSpPr>
          <p:cNvPr id="2" name="AutoShape 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07950" y="6308725"/>
            <a:ext cx="431800" cy="395288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animBg="1"/>
      <p:bldP spid="307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ic0037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4350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44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3341688"/>
            <a:ext cx="5357812" cy="351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4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4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85728"/>
            <a:ext cx="5357818" cy="313932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Там на </a:t>
            </a:r>
          </a:p>
          <a:p>
            <a:pPr algn="ctr">
              <a:defRPr/>
            </a:pP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неведомых</a:t>
            </a:r>
          </a:p>
          <a:p>
            <a:pPr algn="ctr">
              <a:defRPr/>
            </a:pP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дорожках…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1747" name="Рисунок 3" descr="BK069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0"/>
            <a:ext cx="39290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Рисунок 4" descr="NA02121_.WM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5072063"/>
            <a:ext cx="1801812" cy="152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14290"/>
            <a:ext cx="8429684" cy="313932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Какое дерево в</a:t>
            </a:r>
          </a:p>
          <a:p>
            <a:pPr algn="ctr">
              <a:defRPr/>
            </a:pP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нашем лесу самое высокое?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4" descr="PIC1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5"/>
          <a:stretch>
            <a:fillRect/>
          </a:stretch>
        </p:blipFill>
        <p:spPr bwMode="auto">
          <a:xfrm>
            <a:off x="714375" y="3214688"/>
            <a:ext cx="2398713" cy="364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500694" y="4929198"/>
            <a:ext cx="3457550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8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сосна</a:t>
            </a:r>
            <a:endParaRPr lang="ru-RU" sz="88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285728"/>
            <a:ext cx="8319136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какой летний месяц </a:t>
            </a:r>
          </a:p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зацветает папоротник?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5"/>
          <a:stretch>
            <a:fillRect/>
          </a:stretch>
        </p:blipFill>
        <p:spPr bwMode="auto">
          <a:xfrm>
            <a:off x="1500188" y="2389188"/>
            <a:ext cx="6143625" cy="446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7861" y="5429264"/>
            <a:ext cx="837613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FF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Размножается спорами</a:t>
            </a:r>
            <a:endParaRPr lang="ru-RU" sz="5400" b="1" spc="50" dirty="0">
              <a:ln w="11430"/>
              <a:solidFill>
                <a:srgbClr val="FF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214290"/>
            <a:ext cx="7404911" cy="258532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Какое хвойное </a:t>
            </a:r>
          </a:p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растение осенью </a:t>
            </a:r>
          </a:p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сбрасывает листву?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4" descr="{9AFE767A-AA1E-473A-A62B-67D11450D33C}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3" y="2787650"/>
            <a:ext cx="5000625" cy="407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357166"/>
            <a:ext cx="7682167" cy="258532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Буря выкорчевывает</a:t>
            </a:r>
          </a:p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ели, а сосны</a:t>
            </a:r>
          </a:p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ломает. Почему?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5843" name="Picture 2" descr="PIC12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3071813"/>
            <a:ext cx="4859337" cy="364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Управляющая кнопка: назад 3">
            <a:hlinkClick r:id="rId4" action="ppaction://hlinksldjump" highlightClick="1"/>
          </p:cNvPr>
          <p:cNvSpPr/>
          <p:nvPr/>
        </p:nvSpPr>
        <p:spPr>
          <a:xfrm>
            <a:off x="285750" y="6215063"/>
            <a:ext cx="428625" cy="4000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WordArt 4"/>
          <p:cNvSpPr>
            <a:spLocks noChangeArrowheads="1" noChangeShapeType="1" noTextEdit="1"/>
          </p:cNvSpPr>
          <p:nvPr/>
        </p:nvSpPr>
        <p:spPr bwMode="auto">
          <a:xfrm>
            <a:off x="971550" y="1916113"/>
            <a:ext cx="7272338" cy="3241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Стоп-кадр.</a:t>
            </a:r>
          </a:p>
        </p:txBody>
      </p:sp>
      <p:pic>
        <p:nvPicPr>
          <p:cNvPr id="36867" name="Рисунок 2" descr="NA00908_.W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857750"/>
            <a:ext cx="1657350" cy="148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 descr="{4994AA28-662A-4826-987B-0D795E8A9F5F}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321425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21775" y="4929198"/>
            <a:ext cx="6022225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Водоросль</a:t>
            </a:r>
          </a:p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хламидомонада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050" cy="680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86050" y="4786322"/>
            <a:ext cx="5849679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лишайник</a:t>
            </a:r>
            <a:endParaRPr lang="ru-RU" sz="8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8250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WordArt 3"/>
          <p:cNvSpPr>
            <a:spLocks noChangeArrowheads="1" noChangeShapeType="1" noTextEdit="1"/>
          </p:cNvSpPr>
          <p:nvPr/>
        </p:nvSpPr>
        <p:spPr bwMode="auto">
          <a:xfrm>
            <a:off x="4787900" y="4508500"/>
            <a:ext cx="2938463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лама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000628" y="5000636"/>
            <a:ext cx="3418308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88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Плаун</a:t>
            </a:r>
            <a:endParaRPr lang="ru-RU" sz="88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2286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286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286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140" name="Рисунок 5" descr="257002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71813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1" name="Рисунок 6" descr="257014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0"/>
            <a:ext cx="300037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2" name="Рисунок 7" descr="257024.JP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0"/>
            <a:ext cx="3071812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3" name="Рисунок 8" descr="257096.JP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307022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4" name="Рисунок 9" descr="257022.JPG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2286000"/>
            <a:ext cx="3000375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5" name="Рисунок 10" descr="257095.JPG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2286000"/>
            <a:ext cx="3071812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6" name="Рисунок 11" descr="257094.JPG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0"/>
            <a:ext cx="3071813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7" name="Рисунок 12" descr="257048.JPG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4572000"/>
            <a:ext cx="303212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8" name="Рисунок 13" descr="257087.JPG">
            <a:hlinkClick r:id="rId19" action="ppaction://hlinksldjump"/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4572000"/>
            <a:ext cx="3071812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2500298" y="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500694" y="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568201" y="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500298" y="2285992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500694" y="2285992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568201" y="2285992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500298" y="4572008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500694" y="4572008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568201" y="4572008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72000" y="5500702"/>
            <a:ext cx="425347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папоротник</a:t>
            </a:r>
            <a:endParaRPr lang="ru-RU" sz="5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5" name="WordArt 3"/>
          <p:cNvSpPr>
            <a:spLocks noChangeArrowheads="1" noChangeShapeType="1" noTextEdit="1"/>
          </p:cNvSpPr>
          <p:nvPr/>
        </p:nvSpPr>
        <p:spPr bwMode="auto">
          <a:xfrm>
            <a:off x="468313" y="476250"/>
            <a:ext cx="3382962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пиранья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915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{ED6BD94F-9C68-40C2-9256-FD0291D36632}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57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5786454"/>
            <a:ext cx="65029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Мох кукушкин лен</a:t>
            </a:r>
            <a:endParaRPr lang="ru-RU" sz="5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Рисунок 2" descr="dic000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8596" y="357166"/>
            <a:ext cx="294074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айсберг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Управляющая кнопка: назад 4">
            <a:hlinkClick r:id="rId4" action="ppaction://hlinksldjump" highlightClick="1"/>
          </p:cNvPr>
          <p:cNvSpPr/>
          <p:nvPr/>
        </p:nvSpPr>
        <p:spPr>
          <a:xfrm>
            <a:off x="285750" y="6072188"/>
            <a:ext cx="500063" cy="54292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7422" y="1857364"/>
            <a:ext cx="5036956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Загадки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6083" name="Рисунок 2" descr="BD00122_.W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4286250"/>
            <a:ext cx="1487488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715436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Шило впереди, клубок – посреди, ножницы – сзади.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" name="Рисунок 2" descr="f_045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00375"/>
            <a:ext cx="5116513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429256" y="4572008"/>
            <a:ext cx="331462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ласточка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85728"/>
            <a:ext cx="8643998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Белая корзинка,</a:t>
            </a:r>
          </a:p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Золотое донце.</a:t>
            </a:r>
          </a:p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ней лежит росинка</a:t>
            </a:r>
          </a:p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 сверкает солнце.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" name="Рисунок 2" descr="74006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3714750"/>
            <a:ext cx="4714875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85728"/>
            <a:ext cx="8858280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Красная мышка</a:t>
            </a:r>
          </a:p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 белым хвостом</a:t>
            </a:r>
          </a:p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норке сидит</a:t>
            </a:r>
          </a:p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Под зеленым листом.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" name="Рисунок 2" descr="{8FF2F9E7-797C-4B4C-939C-9D4038FD19B5}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3643313"/>
            <a:ext cx="1854200" cy="321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786874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Виден край да не дойдешь.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14942" y="5357826"/>
            <a:ext cx="329699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горизонт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0006618_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2428875"/>
            <a:ext cx="4679950" cy="309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назад 4">
            <a:hlinkClick r:id="rId4" action="ppaction://hlinksldjump" highlightClick="1"/>
          </p:cNvPr>
          <p:cNvSpPr/>
          <p:nvPr/>
        </p:nvSpPr>
        <p:spPr>
          <a:xfrm>
            <a:off x="142875" y="6215063"/>
            <a:ext cx="428625" cy="471487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1357298"/>
            <a:ext cx="7516801" cy="4154984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Верните нас </a:t>
            </a:r>
          </a:p>
          <a:p>
            <a:pPr algn="ctr"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родные</a:t>
            </a:r>
          </a:p>
          <a:p>
            <a:pPr algn="ctr"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места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1203" name="Рисунок 2" descr="FD00419_.W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4500563"/>
            <a:ext cx="1874837" cy="193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928670"/>
            <a:ext cx="7941213" cy="452431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Народные</a:t>
            </a:r>
          </a:p>
          <a:p>
            <a:pPr algn="ctr"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пословицы,</a:t>
            </a:r>
          </a:p>
          <a:p>
            <a:pPr algn="ctr"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поговорки.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147" name="Рисунок 3" descr="BD08061_.W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57750"/>
            <a:ext cx="1576388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9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929058" y="5214950"/>
            <a:ext cx="4965718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анаконда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57422" y="4286256"/>
            <a:ext cx="662110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Южная Америка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E:\Data\Files\E9\{E9DE6D41-547A-4D21-A0B0-355B65B61E38}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2844" y="5214950"/>
            <a:ext cx="4354975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000" b="1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секвойя</a:t>
            </a:r>
            <a:endParaRPr lang="ru-RU" sz="8000" b="1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285728"/>
            <a:ext cx="768351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Северная </a:t>
            </a: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америка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9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58" y="5072074"/>
            <a:ext cx="3659592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осетр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57554" y="285728"/>
            <a:ext cx="5550110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8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евразия</a:t>
            </a:r>
            <a:endParaRPr lang="ru-RU" sz="8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Рисунок 2" descr="f_052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9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85786" y="5429264"/>
            <a:ext cx="294010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утконос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57686" y="285728"/>
            <a:ext cx="445686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австралия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Управляющая кнопка: назад 5">
            <a:hlinkClick r:id="rId4" action="ppaction://hlinksldjump" highlightClick="1"/>
          </p:cNvPr>
          <p:cNvSpPr/>
          <p:nvPr/>
        </p:nvSpPr>
        <p:spPr>
          <a:xfrm>
            <a:off x="285750" y="6072188"/>
            <a:ext cx="500063" cy="61436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64" name="Group 20"/>
          <p:cNvGraphicFramePr>
            <a:graphicFrameLocks noGrp="1"/>
          </p:cNvGraphicFramePr>
          <p:nvPr/>
        </p:nvGraphicFramePr>
        <p:xfrm>
          <a:off x="714375" y="142875"/>
          <a:ext cx="7848600" cy="3671888"/>
        </p:xfrm>
        <a:graphic>
          <a:graphicData uri="http://schemas.openxmlformats.org/drawingml/2006/table">
            <a:tbl>
              <a:tblPr/>
              <a:tblGrid>
                <a:gridCol w="7848600"/>
              </a:tblGrid>
              <a:tr h="1836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Увидел грача </a:t>
                      </a: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endParaRPr kumimoji="0" lang="ru-RU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35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Весну встречай. </a:t>
                      </a: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717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5400" y="3071813"/>
            <a:ext cx="5006975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88" y="285750"/>
          <a:ext cx="8358187" cy="24288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8187"/>
              </a:tblGrid>
              <a:tr h="1214438">
                <a:tc>
                  <a:txBody>
                    <a:bodyPr/>
                    <a:lstStyle/>
                    <a:p>
                      <a:r>
                        <a:rPr lang="ru-RU" sz="5400" b="1" dirty="0" smtClean="0">
                          <a:solidFill>
                            <a:schemeClr val="tx1"/>
                          </a:solidFill>
                        </a:rPr>
                        <a:t>Ласточка под кровлей – </a:t>
                      </a:r>
                      <a:endParaRPr lang="ru-RU" sz="54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/>
                </a:tc>
              </a:tr>
              <a:tr h="1214438">
                <a:tc>
                  <a:txBody>
                    <a:bodyPr/>
                    <a:lstStyle/>
                    <a:p>
                      <a:r>
                        <a:rPr lang="ru-RU" sz="5400" b="1" dirty="0" smtClean="0">
                          <a:solidFill>
                            <a:schemeClr val="tx1"/>
                          </a:solidFill>
                        </a:rPr>
                        <a:t>к счастью.</a:t>
                      </a:r>
                      <a:endParaRPr lang="ru-RU" sz="54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/>
                </a:tc>
              </a:tr>
            </a:tbl>
          </a:graphicData>
        </a:graphic>
      </p:graphicFrame>
      <p:pic>
        <p:nvPicPr>
          <p:cNvPr id="820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10001" r="11562" b="11250"/>
          <a:stretch>
            <a:fillRect/>
          </a:stretch>
        </p:blipFill>
        <p:spPr bwMode="auto">
          <a:xfrm>
            <a:off x="1643063" y="2357438"/>
            <a:ext cx="5929312" cy="450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09" name="Group 17"/>
          <p:cNvGraphicFramePr>
            <a:graphicFrameLocks noGrp="1"/>
          </p:cNvGraphicFramePr>
          <p:nvPr/>
        </p:nvGraphicFramePr>
        <p:xfrm>
          <a:off x="1187450" y="620713"/>
          <a:ext cx="6567488" cy="3127376"/>
        </p:xfrm>
        <a:graphic>
          <a:graphicData uri="http://schemas.openxmlformats.org/drawingml/2006/table">
            <a:tbl>
              <a:tblPr/>
              <a:tblGrid>
                <a:gridCol w="6567488"/>
              </a:tblGrid>
              <a:tr h="1563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Снега много -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63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Хлеба много.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210" name="Picture 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3429000"/>
            <a:ext cx="4859338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33" name="Group 17"/>
          <p:cNvGraphicFramePr>
            <a:graphicFrameLocks noGrp="1"/>
          </p:cNvGraphicFramePr>
          <p:nvPr/>
        </p:nvGraphicFramePr>
        <p:xfrm>
          <a:off x="900113" y="620713"/>
          <a:ext cx="7488237" cy="2520950"/>
        </p:xfrm>
        <a:graphic>
          <a:graphicData uri="http://schemas.openxmlformats.org/drawingml/2006/table">
            <a:tbl>
              <a:tblPr/>
              <a:tblGrid>
                <a:gridCol w="7488237"/>
              </a:tblGrid>
              <a:tr h="1260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Мыши завозились -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 голоду.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9234" name="Picture 18" descr="MOU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3284538"/>
            <a:ext cx="4824412" cy="34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d664ab80bf9379a13bbd4cb8573d09da97fde"/>
  <p:tag name="ISPRING_SCORM_RATE_SLIDES" val="0"/>
  <p:tag name="ISPRING_SCORM_RATE_QUIZZES" val="0"/>
  <p:tag name="ISPRING_SCORM_PASSING_SCORE" val="0.0000000000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</TotalTime>
  <Words>468</Words>
  <Application>Microsoft Office PowerPoint</Application>
  <PresentationFormat>Экран (4:3)</PresentationFormat>
  <Paragraphs>185</Paragraphs>
  <Slides>53</Slides>
  <Notes>53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7" baseType="lpstr">
      <vt:lpstr>Arial</vt:lpstr>
      <vt:lpstr>Calibri</vt:lpstr>
      <vt:lpstr>Times New Roman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igra po biologii i geografii</dc:title>
  <dc:creator>RUSLAN</dc:creator>
  <cp:lastModifiedBy>diz</cp:lastModifiedBy>
  <cp:revision>128</cp:revision>
  <dcterms:created xsi:type="dcterms:W3CDTF">2007-03-15T15:52:07Z</dcterms:created>
  <dcterms:modified xsi:type="dcterms:W3CDTF">2012-06-17T07:04:59Z</dcterms:modified>
</cp:coreProperties>
</file>